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3891200" cy="38404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851AA-F41C-04D7-A88F-112B5A0B47B5}" v="6" dt="2023-09-25T13:11:08.718"/>
    <p1510:client id="{8E35C311-853C-CDF1-8EF6-442BABB7A6D3}" v="98" dt="2023-09-19T14:32:40.587"/>
    <p1510:client id="{90B02F07-5A29-2A60-9032-5BA6283F5AD8}" v="750" dt="2023-09-14T17:57:17.677"/>
    <p1510:client id="{94C74A5B-B03D-56A0-C81B-A28284BB613C}" v="912" dt="2023-09-25T00:25:55.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8" d="100"/>
          <a:sy n="18" d="100"/>
        </p:scale>
        <p:origin x="13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3"/>
            <a:ext cx="37307520" cy="13370560"/>
          </a:xfrm>
        </p:spPr>
        <p:txBody>
          <a:bodyPr anchor="b"/>
          <a:lstStyle>
            <a:lvl1pPr algn="ctr">
              <a:defRPr sz="6857"/>
            </a:lvl1pPr>
          </a:lstStyle>
          <a:p>
            <a:r>
              <a:rPr lang="en-US" dirty="0"/>
              <a:t>Click to edit Master title style</a:t>
            </a:r>
          </a:p>
        </p:txBody>
      </p:sp>
      <p:sp>
        <p:nvSpPr>
          <p:cNvPr id="3" name="Subtitle 2"/>
          <p:cNvSpPr>
            <a:spLocks noGrp="1"/>
          </p:cNvSpPr>
          <p:nvPr>
            <p:ph type="subTitle" idx="1"/>
          </p:nvPr>
        </p:nvSpPr>
        <p:spPr>
          <a:xfrm>
            <a:off x="5486400" y="20171413"/>
            <a:ext cx="32918400" cy="9272267"/>
          </a:xfrm>
        </p:spPr>
        <p:txBody>
          <a:bodyPr/>
          <a:lstStyle>
            <a:lvl1pPr marL="0" indent="0" algn="ctr">
              <a:buNone/>
              <a:defRPr sz="2743"/>
            </a:lvl1pPr>
            <a:lvl2pPr marL="522534" indent="0" algn="ctr">
              <a:buNone/>
              <a:defRPr sz="2286"/>
            </a:lvl2pPr>
            <a:lvl3pPr marL="1045068" indent="0" algn="ctr">
              <a:buNone/>
              <a:defRPr sz="2057"/>
            </a:lvl3pPr>
            <a:lvl4pPr marL="1567602" indent="0" algn="ctr">
              <a:buNone/>
              <a:defRPr sz="1829"/>
            </a:lvl4pPr>
            <a:lvl5pPr marL="2090136" indent="0" algn="ctr">
              <a:buNone/>
              <a:defRPr sz="1829"/>
            </a:lvl5pPr>
            <a:lvl6pPr marL="2612669" indent="0" algn="ctr">
              <a:buNone/>
              <a:defRPr sz="1829"/>
            </a:lvl6pPr>
            <a:lvl7pPr marL="3135203" indent="0" algn="ctr">
              <a:buNone/>
              <a:defRPr sz="1829"/>
            </a:lvl7pPr>
            <a:lvl8pPr marL="3657737" indent="0" algn="ctr">
              <a:buNone/>
              <a:defRPr sz="1829"/>
            </a:lvl8pPr>
            <a:lvl9pPr marL="4180271" indent="0" algn="ctr">
              <a:buNone/>
              <a:defRPr sz="1829"/>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330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160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044700"/>
            <a:ext cx="9464040" cy="3254629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017522" y="2044700"/>
            <a:ext cx="27843480" cy="325462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557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167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574541"/>
            <a:ext cx="37856160" cy="15975327"/>
          </a:xfrm>
        </p:spPr>
        <p:txBody>
          <a:bodyPr anchor="b"/>
          <a:lstStyle>
            <a:lvl1pPr>
              <a:defRPr sz="6857"/>
            </a:lvl1pPr>
          </a:lstStyle>
          <a:p>
            <a:r>
              <a:rPr lang="en-US" dirty="0"/>
              <a:t>Click to edit Master title style</a:t>
            </a:r>
          </a:p>
        </p:txBody>
      </p:sp>
      <p:sp>
        <p:nvSpPr>
          <p:cNvPr id="3" name="Text Placeholder 2"/>
          <p:cNvSpPr>
            <a:spLocks noGrp="1"/>
          </p:cNvSpPr>
          <p:nvPr>
            <p:ph type="body" idx="1"/>
          </p:nvPr>
        </p:nvSpPr>
        <p:spPr>
          <a:xfrm>
            <a:off x="2994662" y="25701001"/>
            <a:ext cx="37856160" cy="8401047"/>
          </a:xfrm>
        </p:spPr>
        <p:txBody>
          <a:bodyPr/>
          <a:lstStyle>
            <a:lvl1pPr marL="0" indent="0">
              <a:buNone/>
              <a:defRPr sz="2743">
                <a:solidFill>
                  <a:schemeClr val="tx1"/>
                </a:solidFill>
              </a:defRPr>
            </a:lvl1pPr>
            <a:lvl2pPr marL="522534" indent="0">
              <a:buNone/>
              <a:defRPr sz="2286">
                <a:solidFill>
                  <a:schemeClr val="tx1">
                    <a:tint val="75000"/>
                  </a:schemeClr>
                </a:solidFill>
              </a:defRPr>
            </a:lvl2pPr>
            <a:lvl3pPr marL="1045068" indent="0">
              <a:buNone/>
              <a:defRPr sz="2057">
                <a:solidFill>
                  <a:schemeClr val="tx1">
                    <a:tint val="75000"/>
                  </a:schemeClr>
                </a:solidFill>
              </a:defRPr>
            </a:lvl3pPr>
            <a:lvl4pPr marL="1567602" indent="0">
              <a:buNone/>
              <a:defRPr sz="1829">
                <a:solidFill>
                  <a:schemeClr val="tx1">
                    <a:tint val="75000"/>
                  </a:schemeClr>
                </a:solidFill>
              </a:defRPr>
            </a:lvl4pPr>
            <a:lvl5pPr marL="2090136" indent="0">
              <a:buNone/>
              <a:defRPr sz="1829">
                <a:solidFill>
                  <a:schemeClr val="tx1">
                    <a:tint val="75000"/>
                  </a:schemeClr>
                </a:solidFill>
              </a:defRPr>
            </a:lvl5pPr>
            <a:lvl6pPr marL="2612669" indent="0">
              <a:buNone/>
              <a:defRPr sz="1829">
                <a:solidFill>
                  <a:schemeClr val="tx1">
                    <a:tint val="75000"/>
                  </a:schemeClr>
                </a:solidFill>
              </a:defRPr>
            </a:lvl6pPr>
            <a:lvl7pPr marL="3135203" indent="0">
              <a:buNone/>
              <a:defRPr sz="1829">
                <a:solidFill>
                  <a:schemeClr val="tx1">
                    <a:tint val="75000"/>
                  </a:schemeClr>
                </a:solidFill>
              </a:defRPr>
            </a:lvl7pPr>
            <a:lvl8pPr marL="3657737" indent="0">
              <a:buNone/>
              <a:defRPr sz="1829">
                <a:solidFill>
                  <a:schemeClr val="tx1">
                    <a:tint val="75000"/>
                  </a:schemeClr>
                </a:solidFill>
              </a:defRPr>
            </a:lvl8pPr>
            <a:lvl9pPr marL="4180271" indent="0">
              <a:buNone/>
              <a:defRPr sz="182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244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17520" y="10223500"/>
            <a:ext cx="18653760" cy="24367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219920" y="10223500"/>
            <a:ext cx="18653760" cy="24367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39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3"/>
          </a:xfrm>
        </p:spPr>
        <p:txBody>
          <a:bodyPr/>
          <a:lstStyle/>
          <a:p>
            <a:r>
              <a:rPr lang="en-US" dirty="0"/>
              <a:t>Click to edit Master title style</a:t>
            </a:r>
          </a:p>
        </p:txBody>
      </p:sp>
      <p:sp>
        <p:nvSpPr>
          <p:cNvPr id="3" name="Text Placeholder 2"/>
          <p:cNvSpPr>
            <a:spLocks noGrp="1"/>
          </p:cNvSpPr>
          <p:nvPr>
            <p:ph type="body" idx="1"/>
          </p:nvPr>
        </p:nvSpPr>
        <p:spPr>
          <a:xfrm>
            <a:off x="3023242" y="9414513"/>
            <a:ext cx="18568032" cy="4613907"/>
          </a:xfrm>
        </p:spPr>
        <p:txBody>
          <a:bodyPr anchor="b"/>
          <a:lstStyle>
            <a:lvl1pPr marL="0" indent="0">
              <a:buNone/>
              <a:defRPr sz="2743" b="1"/>
            </a:lvl1pPr>
            <a:lvl2pPr marL="522534" indent="0">
              <a:buNone/>
              <a:defRPr sz="2286" b="1"/>
            </a:lvl2pPr>
            <a:lvl3pPr marL="1045068" indent="0">
              <a:buNone/>
              <a:defRPr sz="2057" b="1"/>
            </a:lvl3pPr>
            <a:lvl4pPr marL="1567602" indent="0">
              <a:buNone/>
              <a:defRPr sz="1829" b="1"/>
            </a:lvl4pPr>
            <a:lvl5pPr marL="2090136" indent="0">
              <a:buNone/>
              <a:defRPr sz="1829" b="1"/>
            </a:lvl5pPr>
            <a:lvl6pPr marL="2612669" indent="0">
              <a:buNone/>
              <a:defRPr sz="1829" b="1"/>
            </a:lvl6pPr>
            <a:lvl7pPr marL="3135203" indent="0">
              <a:buNone/>
              <a:defRPr sz="1829" b="1"/>
            </a:lvl7pPr>
            <a:lvl8pPr marL="3657737" indent="0">
              <a:buNone/>
              <a:defRPr sz="1829" b="1"/>
            </a:lvl8pPr>
            <a:lvl9pPr marL="4180271" indent="0">
              <a:buNone/>
              <a:defRPr sz="1829" b="1"/>
            </a:lvl9pPr>
          </a:lstStyle>
          <a:p>
            <a:pPr lvl="0"/>
            <a:r>
              <a:rPr lang="en-US" dirty="0"/>
              <a:t>Click to edit Master text styles</a:t>
            </a:r>
          </a:p>
        </p:txBody>
      </p:sp>
      <p:sp>
        <p:nvSpPr>
          <p:cNvPr id="4" name="Content Placeholder 3"/>
          <p:cNvSpPr>
            <a:spLocks noGrp="1"/>
          </p:cNvSpPr>
          <p:nvPr>
            <p:ph sz="half" idx="2"/>
          </p:nvPr>
        </p:nvSpPr>
        <p:spPr>
          <a:xfrm>
            <a:off x="3023242" y="14028420"/>
            <a:ext cx="18568032" cy="206336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19922" y="9414513"/>
            <a:ext cx="18659477" cy="4613907"/>
          </a:xfrm>
        </p:spPr>
        <p:txBody>
          <a:bodyPr anchor="b"/>
          <a:lstStyle>
            <a:lvl1pPr marL="0" indent="0">
              <a:buNone/>
              <a:defRPr sz="2743" b="1"/>
            </a:lvl1pPr>
            <a:lvl2pPr marL="522534" indent="0">
              <a:buNone/>
              <a:defRPr sz="2286" b="1"/>
            </a:lvl2pPr>
            <a:lvl3pPr marL="1045068" indent="0">
              <a:buNone/>
              <a:defRPr sz="2057" b="1"/>
            </a:lvl3pPr>
            <a:lvl4pPr marL="1567602" indent="0">
              <a:buNone/>
              <a:defRPr sz="1829" b="1"/>
            </a:lvl4pPr>
            <a:lvl5pPr marL="2090136" indent="0">
              <a:buNone/>
              <a:defRPr sz="1829" b="1"/>
            </a:lvl5pPr>
            <a:lvl6pPr marL="2612669" indent="0">
              <a:buNone/>
              <a:defRPr sz="1829" b="1"/>
            </a:lvl6pPr>
            <a:lvl7pPr marL="3135203" indent="0">
              <a:buNone/>
              <a:defRPr sz="1829" b="1"/>
            </a:lvl7pPr>
            <a:lvl8pPr marL="3657737" indent="0">
              <a:buNone/>
              <a:defRPr sz="1829" b="1"/>
            </a:lvl8pPr>
            <a:lvl9pPr marL="4180271" indent="0">
              <a:buNone/>
              <a:defRPr sz="1829" b="1"/>
            </a:lvl9pPr>
          </a:lstStyle>
          <a:p>
            <a:pPr lvl="0"/>
            <a:r>
              <a:rPr lang="en-US" dirty="0"/>
              <a:t>Click to edit Master text styles</a:t>
            </a:r>
          </a:p>
        </p:txBody>
      </p:sp>
      <p:sp>
        <p:nvSpPr>
          <p:cNvPr id="6" name="Content Placeholder 5"/>
          <p:cNvSpPr>
            <a:spLocks noGrp="1"/>
          </p:cNvSpPr>
          <p:nvPr>
            <p:ph sz="quarter" idx="4"/>
          </p:nvPr>
        </p:nvSpPr>
        <p:spPr>
          <a:xfrm>
            <a:off x="22219922" y="14028420"/>
            <a:ext cx="18659477" cy="206336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063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653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574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3657"/>
            </a:lvl1pPr>
          </a:lstStyle>
          <a:p>
            <a:r>
              <a:rPr lang="en-US" dirty="0"/>
              <a:t>Click to edit Master title style</a:t>
            </a:r>
          </a:p>
        </p:txBody>
      </p:sp>
      <p:sp>
        <p:nvSpPr>
          <p:cNvPr id="3" name="Content Placeholder 2"/>
          <p:cNvSpPr>
            <a:spLocks noGrp="1"/>
          </p:cNvSpPr>
          <p:nvPr>
            <p:ph idx="1"/>
          </p:nvPr>
        </p:nvSpPr>
        <p:spPr>
          <a:xfrm>
            <a:off x="18659477" y="5529588"/>
            <a:ext cx="22219920" cy="27292300"/>
          </a:xfrm>
        </p:spPr>
        <p:txBody>
          <a:bodyPr/>
          <a:lstStyle>
            <a:lvl1pPr>
              <a:defRPr sz="3657"/>
            </a:lvl1pPr>
            <a:lvl2pPr>
              <a:defRPr sz="3200"/>
            </a:lvl2pPr>
            <a:lvl3pPr>
              <a:defRPr sz="2743"/>
            </a:lvl3pPr>
            <a:lvl4pPr>
              <a:defRPr sz="2286"/>
            </a:lvl4pPr>
            <a:lvl5pPr>
              <a:defRPr sz="2286"/>
            </a:lvl5pPr>
            <a:lvl6pPr>
              <a:defRPr sz="2286"/>
            </a:lvl6pPr>
            <a:lvl7pPr>
              <a:defRPr sz="2286"/>
            </a:lvl7pPr>
            <a:lvl8pPr>
              <a:defRPr sz="2286"/>
            </a:lvl8pPr>
            <a:lvl9pPr>
              <a:defRPr sz="228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1829"/>
            </a:lvl1pPr>
            <a:lvl2pPr marL="522534" indent="0">
              <a:buNone/>
              <a:defRPr sz="1600"/>
            </a:lvl2pPr>
            <a:lvl3pPr marL="1045068" indent="0">
              <a:buNone/>
              <a:defRPr sz="1371"/>
            </a:lvl3pPr>
            <a:lvl4pPr marL="1567602" indent="0">
              <a:buNone/>
              <a:defRPr sz="1143"/>
            </a:lvl4pPr>
            <a:lvl5pPr marL="2090136" indent="0">
              <a:buNone/>
              <a:defRPr sz="1143"/>
            </a:lvl5pPr>
            <a:lvl6pPr marL="2612669" indent="0">
              <a:buNone/>
              <a:defRPr sz="1143"/>
            </a:lvl6pPr>
            <a:lvl7pPr marL="3135203" indent="0">
              <a:buNone/>
              <a:defRPr sz="1143"/>
            </a:lvl7pPr>
            <a:lvl8pPr marL="3657737" indent="0">
              <a:buNone/>
              <a:defRPr sz="1143"/>
            </a:lvl8pPr>
            <a:lvl9pPr marL="4180271" indent="0">
              <a:buNone/>
              <a:defRPr sz="114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849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3657"/>
            </a:lvl1pPr>
          </a:lstStyle>
          <a:p>
            <a:r>
              <a:rPr lang="en-US" dirty="0"/>
              <a:t>Click to edit Master title style</a:t>
            </a:r>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3657"/>
            </a:lvl1pPr>
            <a:lvl2pPr marL="522534" indent="0">
              <a:buNone/>
              <a:defRPr sz="3200"/>
            </a:lvl2pPr>
            <a:lvl3pPr marL="1045068" indent="0">
              <a:buNone/>
              <a:defRPr sz="2743"/>
            </a:lvl3pPr>
            <a:lvl4pPr marL="1567602" indent="0">
              <a:buNone/>
              <a:defRPr sz="2286"/>
            </a:lvl4pPr>
            <a:lvl5pPr marL="2090136" indent="0">
              <a:buNone/>
              <a:defRPr sz="2286"/>
            </a:lvl5pPr>
            <a:lvl6pPr marL="2612669" indent="0">
              <a:buNone/>
              <a:defRPr sz="2286"/>
            </a:lvl6pPr>
            <a:lvl7pPr marL="3135203" indent="0">
              <a:buNone/>
              <a:defRPr sz="2286"/>
            </a:lvl7pPr>
            <a:lvl8pPr marL="3657737" indent="0">
              <a:buNone/>
              <a:defRPr sz="2286"/>
            </a:lvl8pPr>
            <a:lvl9pPr marL="4180271" indent="0">
              <a:buNone/>
              <a:defRPr sz="2286"/>
            </a:lvl9pPr>
          </a:lstStyle>
          <a:p>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1829"/>
            </a:lvl1pPr>
            <a:lvl2pPr marL="522534" indent="0">
              <a:buNone/>
              <a:defRPr sz="1600"/>
            </a:lvl2pPr>
            <a:lvl3pPr marL="1045068" indent="0">
              <a:buNone/>
              <a:defRPr sz="1371"/>
            </a:lvl3pPr>
            <a:lvl4pPr marL="1567602" indent="0">
              <a:buNone/>
              <a:defRPr sz="1143"/>
            </a:lvl4pPr>
            <a:lvl5pPr marL="2090136" indent="0">
              <a:buNone/>
              <a:defRPr sz="1143"/>
            </a:lvl5pPr>
            <a:lvl6pPr marL="2612669" indent="0">
              <a:buNone/>
              <a:defRPr sz="1143"/>
            </a:lvl6pPr>
            <a:lvl7pPr marL="3135203" indent="0">
              <a:buNone/>
              <a:defRPr sz="1143"/>
            </a:lvl7pPr>
            <a:lvl8pPr marL="3657737" indent="0">
              <a:buNone/>
              <a:defRPr sz="1143"/>
            </a:lvl8pPr>
            <a:lvl9pPr marL="4180271" indent="0">
              <a:buNone/>
              <a:defRPr sz="114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234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10223500"/>
            <a:ext cx="37856160" cy="24367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5595568"/>
            <a:ext cx="9875520" cy="2044700"/>
          </a:xfrm>
          <a:prstGeom prst="rect">
            <a:avLst/>
          </a:prstGeom>
        </p:spPr>
        <p:txBody>
          <a:bodyPr vert="horz" lIns="91440" tIns="45720" rIns="91440" bIns="45720" rtlCol="0" anchor="ctr"/>
          <a:lstStyle>
            <a:lvl1pPr algn="l">
              <a:defRPr sz="1371">
                <a:solidFill>
                  <a:schemeClr val="tx1">
                    <a:tint val="75000"/>
                  </a:schemeClr>
                </a:solidFill>
              </a:defRPr>
            </a:lvl1pPr>
          </a:lstStyle>
          <a:p>
            <a:fld id="{C764DE79-268F-4C1A-8933-263129D2AF90}" type="datetimeFigureOut">
              <a:rPr lang="en-US" dirty="0"/>
              <a:t>10/3/2023</a:t>
            </a:fld>
            <a:endParaRPr lang="en-US" dirty="0"/>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91440" tIns="45720" rIns="91440" bIns="45720" rtlCol="0" anchor="ctr"/>
          <a:lstStyle>
            <a:lvl1pPr algn="ctr">
              <a:defRPr sz="137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91440" tIns="45720" rIns="91440" bIns="45720" rtlCol="0" anchor="ctr"/>
          <a:lstStyle>
            <a:lvl1pPr algn="r">
              <a:defRPr sz="137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93751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oster.apps.uwec.edu/" TargetMode="External"/><Relationship Id="rId3" Type="http://schemas.openxmlformats.org/officeDocument/2006/relationships/image" Target="../media/image2.png"/><Relationship Id="rId7" Type="http://schemas.openxmlformats.org/officeDocument/2006/relationships/hyperlink" Target="http://www.uwec.edu/copyright/index.ht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4E025-2D01-7D20-9A21-FD46BB7CFD37}"/>
              </a:ext>
            </a:extLst>
          </p:cNvPr>
          <p:cNvSpPr/>
          <p:nvPr/>
        </p:nvSpPr>
        <p:spPr>
          <a:xfrm>
            <a:off x="834119" y="759228"/>
            <a:ext cx="42193027" cy="366512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What is the purpose of your poster? Scientific posters follow this general outline:</a:t>
            </a:r>
          </a:p>
          <a:p>
            <a:r>
              <a:rPr lang="en-US"/>
              <a:t>Abstract</a:t>
            </a:r>
          </a:p>
          <a:p>
            <a:r>
              <a:rPr lang="en-US"/>
              <a:t>Introduction</a:t>
            </a:r>
          </a:p>
          <a:p>
            <a:r>
              <a:rPr lang="en-US"/>
              <a:t>Materials and Methods</a:t>
            </a:r>
          </a:p>
          <a:p>
            <a:r>
              <a:rPr lang="en-US"/>
              <a:t>Results</a:t>
            </a:r>
          </a:p>
          <a:p>
            <a:r>
              <a:rPr lang="en-US"/>
              <a:t>Discussion</a:t>
            </a:r>
          </a:p>
          <a:p>
            <a:r>
              <a:rPr lang="en-US"/>
              <a:t>References</a:t>
            </a:r>
          </a:p>
          <a:p>
            <a:r>
              <a:rPr lang="en-US"/>
              <a:t>Acknowledgements</a:t>
            </a:r>
          </a:p>
        </p:txBody>
      </p:sp>
      <p:sp>
        <p:nvSpPr>
          <p:cNvPr id="5" name="TextBox 4">
            <a:extLst>
              <a:ext uri="{FF2B5EF4-FFF2-40B4-BE49-F238E27FC236}">
                <a16:creationId xmlns:a16="http://schemas.microsoft.com/office/drawing/2014/main" id="{8A77ED18-A48D-1C16-AFA6-7FF08105F8B8}"/>
              </a:ext>
            </a:extLst>
          </p:cNvPr>
          <p:cNvSpPr txBox="1"/>
          <p:nvPr/>
        </p:nvSpPr>
        <p:spPr>
          <a:xfrm>
            <a:off x="2050868" y="2102229"/>
            <a:ext cx="275709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latin typeface="Arial"/>
                <a:cs typeface="Arial"/>
              </a:rPr>
              <a:t>Title of Your Research Project </a:t>
            </a:r>
          </a:p>
        </p:txBody>
      </p:sp>
      <p:sp>
        <p:nvSpPr>
          <p:cNvPr id="6" name="TextBox 5">
            <a:extLst>
              <a:ext uri="{FF2B5EF4-FFF2-40B4-BE49-F238E27FC236}">
                <a16:creationId xmlns:a16="http://schemas.microsoft.com/office/drawing/2014/main" id="{A21093D2-2921-ACDC-0654-236F21B3BD04}"/>
              </a:ext>
            </a:extLst>
          </p:cNvPr>
          <p:cNvSpPr txBox="1"/>
          <p:nvPr/>
        </p:nvSpPr>
        <p:spPr>
          <a:xfrm>
            <a:off x="2092969" y="3647355"/>
            <a:ext cx="22847528" cy="116955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0" dirty="0">
                <a:solidFill>
                  <a:srgbClr val="BF9000"/>
                </a:solidFill>
                <a:cs typeface="Calibri"/>
              </a:rPr>
              <a:t>PLACE ANY SUBTITLES OR ADDITIONAL INFORMATION HERE</a:t>
            </a:r>
            <a:endParaRPr lang="en-US" sz="7000" dirty="0">
              <a:solidFill>
                <a:srgbClr val="BF9000"/>
              </a:solidFill>
            </a:endParaRPr>
          </a:p>
        </p:txBody>
      </p:sp>
      <p:sp>
        <p:nvSpPr>
          <p:cNvPr id="8" name="TextBox 7">
            <a:extLst>
              <a:ext uri="{FF2B5EF4-FFF2-40B4-BE49-F238E27FC236}">
                <a16:creationId xmlns:a16="http://schemas.microsoft.com/office/drawing/2014/main" id="{ADD29B42-4B32-2121-7A00-122B047BC43D}"/>
              </a:ext>
            </a:extLst>
          </p:cNvPr>
          <p:cNvSpPr txBox="1"/>
          <p:nvPr/>
        </p:nvSpPr>
        <p:spPr>
          <a:xfrm>
            <a:off x="2127265" y="4819844"/>
            <a:ext cx="707710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757070"/>
                </a:solidFill>
                <a:cs typeface="Calibri"/>
              </a:rPr>
              <a:t>Research Members</a:t>
            </a:r>
            <a:endParaRPr lang="en-US" sz="4000" dirty="0">
              <a:solidFill>
                <a:srgbClr val="757070"/>
              </a:solidFill>
            </a:endParaRPr>
          </a:p>
        </p:txBody>
      </p:sp>
      <p:sp>
        <p:nvSpPr>
          <p:cNvPr id="10" name="TextBox 9">
            <a:extLst>
              <a:ext uri="{FF2B5EF4-FFF2-40B4-BE49-F238E27FC236}">
                <a16:creationId xmlns:a16="http://schemas.microsoft.com/office/drawing/2014/main" id="{71016512-C8A5-51F1-DDAA-F14A230B338B}"/>
              </a:ext>
            </a:extLst>
          </p:cNvPr>
          <p:cNvSpPr txBox="1"/>
          <p:nvPr/>
        </p:nvSpPr>
        <p:spPr>
          <a:xfrm>
            <a:off x="7191732" y="4819842"/>
            <a:ext cx="707710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757070"/>
                </a:solidFill>
                <a:cs typeface="Calibri"/>
              </a:rPr>
              <a:t>Department Name, Institution</a:t>
            </a:r>
            <a:endParaRPr lang="en-US" sz="4000" dirty="0">
              <a:solidFill>
                <a:srgbClr val="757070"/>
              </a:solidFill>
            </a:endParaRPr>
          </a:p>
        </p:txBody>
      </p:sp>
      <p:sp>
        <p:nvSpPr>
          <p:cNvPr id="11" name="TextBox 10">
            <a:extLst>
              <a:ext uri="{FF2B5EF4-FFF2-40B4-BE49-F238E27FC236}">
                <a16:creationId xmlns:a16="http://schemas.microsoft.com/office/drawing/2014/main" id="{9D962757-3F46-3674-E984-C9CD80CAFBA3}"/>
              </a:ext>
            </a:extLst>
          </p:cNvPr>
          <p:cNvSpPr txBox="1"/>
          <p:nvPr/>
        </p:nvSpPr>
        <p:spPr>
          <a:xfrm>
            <a:off x="1577040" y="6786550"/>
            <a:ext cx="8870275" cy="10926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500" dirty="0">
                <a:solidFill>
                  <a:schemeClr val="accent4">
                    <a:lumMod val="75000"/>
                  </a:schemeClr>
                </a:solidFill>
                <a:cs typeface="Calibri"/>
              </a:rPr>
              <a:t>INTRODUCTION</a:t>
            </a:r>
            <a:endParaRPr lang="en-US" sz="6500" dirty="0">
              <a:solidFill>
                <a:schemeClr val="accent4">
                  <a:lumMod val="75000"/>
                </a:schemeClr>
              </a:solidFill>
            </a:endParaRPr>
          </a:p>
        </p:txBody>
      </p:sp>
      <p:sp>
        <p:nvSpPr>
          <p:cNvPr id="12" name="TextBox 11">
            <a:extLst>
              <a:ext uri="{FF2B5EF4-FFF2-40B4-BE49-F238E27FC236}">
                <a16:creationId xmlns:a16="http://schemas.microsoft.com/office/drawing/2014/main" id="{AA7B8988-0D3E-3456-1817-4D79744434A8}"/>
              </a:ext>
            </a:extLst>
          </p:cNvPr>
          <p:cNvSpPr txBox="1"/>
          <p:nvPr/>
        </p:nvSpPr>
        <p:spPr>
          <a:xfrm>
            <a:off x="1647009" y="7893232"/>
            <a:ext cx="1059724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This poster should serve merely as a prompt, not as a final presented product. It is a summary meant to encourage discussion, so brevity is key! You may want to prepare handouts for more in-depth information.</a:t>
            </a:r>
            <a:endParaRPr lang="en-US" sz="4000" dirty="0"/>
          </a:p>
          <a:p>
            <a:endParaRPr lang="en-US" sz="4000" dirty="0">
              <a:ea typeface="+mn-lt"/>
              <a:cs typeface="+mn-lt"/>
            </a:endParaRPr>
          </a:p>
          <a:p>
            <a:pPr marL="457200" indent="-457200">
              <a:buFont typeface="Arial"/>
              <a:buChar char="•"/>
            </a:pPr>
            <a:r>
              <a:rPr lang="en-US" sz="4000" dirty="0">
                <a:ea typeface="+mn-lt"/>
                <a:cs typeface="+mn-lt"/>
              </a:rPr>
              <a:t>Posters are summaries, meant to encourage discussion</a:t>
            </a:r>
          </a:p>
          <a:p>
            <a:pPr marL="457200" indent="-457200">
              <a:buFont typeface="Arial,Sans-Serif"/>
              <a:buChar char="•"/>
            </a:pPr>
            <a:r>
              <a:rPr lang="en-US" sz="4000" dirty="0">
                <a:ea typeface="+mn-lt"/>
                <a:cs typeface="+mn-lt"/>
              </a:rPr>
              <a:t>Use handouts for large amounts of text material</a:t>
            </a:r>
            <a:endParaRPr lang="en-US" sz="4000" dirty="0">
              <a:latin typeface="Arial"/>
              <a:ea typeface="Calibri" panose="020F0502020204030204"/>
              <a:cs typeface="Arial"/>
            </a:endParaRPr>
          </a:p>
        </p:txBody>
      </p:sp>
      <p:sp>
        <p:nvSpPr>
          <p:cNvPr id="13" name="TextBox 12">
            <a:extLst>
              <a:ext uri="{FF2B5EF4-FFF2-40B4-BE49-F238E27FC236}">
                <a16:creationId xmlns:a16="http://schemas.microsoft.com/office/drawing/2014/main" id="{BCD9B95C-7364-B2CB-DE90-D3366D4F48C0}"/>
              </a:ext>
            </a:extLst>
          </p:cNvPr>
          <p:cNvSpPr txBox="1"/>
          <p:nvPr/>
        </p:nvSpPr>
        <p:spPr>
          <a:xfrm>
            <a:off x="1561208" y="13416939"/>
            <a:ext cx="10312001"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cs typeface="Calibri"/>
              </a:rPr>
              <a:t>PLANNING YOUR POSTER </a:t>
            </a:r>
            <a:endParaRPr lang="en-US" sz="6000" dirty="0">
              <a:solidFill>
                <a:srgbClr val="2F5496"/>
              </a:solidFill>
            </a:endParaRPr>
          </a:p>
        </p:txBody>
      </p:sp>
      <p:sp>
        <p:nvSpPr>
          <p:cNvPr id="14" name="TextBox 13">
            <a:extLst>
              <a:ext uri="{FF2B5EF4-FFF2-40B4-BE49-F238E27FC236}">
                <a16:creationId xmlns:a16="http://schemas.microsoft.com/office/drawing/2014/main" id="{4DEEF9DA-95C8-2CBD-692D-9F9B6D17AB35}"/>
              </a:ext>
            </a:extLst>
          </p:cNvPr>
          <p:cNvSpPr txBox="1"/>
          <p:nvPr/>
        </p:nvSpPr>
        <p:spPr>
          <a:xfrm>
            <a:off x="2984862" y="14654616"/>
            <a:ext cx="864108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4000" dirty="0"/>
              <a:t>What is the purpose of your poster? Scientific posters follow this general outline:</a:t>
            </a:r>
          </a:p>
          <a:p>
            <a:pPr marL="457200" indent="-457200">
              <a:buFont typeface="Arial"/>
              <a:buChar char="•"/>
            </a:pPr>
            <a:r>
              <a:rPr lang="en-US" sz="4000" dirty="0"/>
              <a:t>Abstract</a:t>
            </a:r>
            <a:endParaRPr lang="en-US" sz="4000" dirty="0">
              <a:cs typeface="Calibri" panose="020F0502020204030204"/>
            </a:endParaRPr>
          </a:p>
          <a:p>
            <a:pPr marL="457200" indent="-457200">
              <a:buFont typeface="Arial"/>
              <a:buChar char="•"/>
            </a:pPr>
            <a:r>
              <a:rPr lang="en-US" sz="4000" dirty="0"/>
              <a:t>Introduction</a:t>
            </a:r>
            <a:endParaRPr lang="en-US" sz="4000" dirty="0">
              <a:cs typeface="Calibri" panose="020F0502020204030204"/>
            </a:endParaRPr>
          </a:p>
          <a:p>
            <a:pPr marL="457200" indent="-457200">
              <a:buFont typeface="Arial"/>
              <a:buChar char="•"/>
            </a:pPr>
            <a:r>
              <a:rPr lang="en-US" sz="4000" dirty="0"/>
              <a:t>Materials and Methods</a:t>
            </a:r>
            <a:endParaRPr lang="en-US" sz="4000" dirty="0">
              <a:cs typeface="Calibri" panose="020F0502020204030204"/>
            </a:endParaRPr>
          </a:p>
          <a:p>
            <a:pPr marL="457200" indent="-457200">
              <a:buFont typeface="Arial"/>
              <a:buChar char="•"/>
            </a:pPr>
            <a:r>
              <a:rPr lang="en-US" sz="4000" dirty="0"/>
              <a:t>Results</a:t>
            </a:r>
            <a:endParaRPr lang="en-US" sz="4000" dirty="0">
              <a:cs typeface="Calibri" panose="020F0502020204030204"/>
            </a:endParaRPr>
          </a:p>
          <a:p>
            <a:pPr marL="457200" indent="-457200">
              <a:buFont typeface="Arial"/>
              <a:buChar char="•"/>
            </a:pPr>
            <a:r>
              <a:rPr lang="en-US" sz="4000" dirty="0"/>
              <a:t>Discussion</a:t>
            </a:r>
            <a:endParaRPr lang="en-US" sz="4000" dirty="0">
              <a:cs typeface="Calibri" panose="020F0502020204030204"/>
            </a:endParaRPr>
          </a:p>
          <a:p>
            <a:pPr marL="457200" indent="-457200">
              <a:buFont typeface="Arial"/>
              <a:buChar char="•"/>
            </a:pPr>
            <a:r>
              <a:rPr lang="en-US" sz="4000" dirty="0"/>
              <a:t>References</a:t>
            </a:r>
            <a:endParaRPr lang="en-US" sz="4000" dirty="0">
              <a:cs typeface="Calibri" panose="020F0502020204030204"/>
            </a:endParaRPr>
          </a:p>
          <a:p>
            <a:pPr marL="457200" indent="-457200">
              <a:buFont typeface="Arial"/>
              <a:buChar char="•"/>
            </a:pPr>
            <a:r>
              <a:rPr lang="en-US" sz="4000" dirty="0"/>
              <a:t>Acknowledgements</a:t>
            </a:r>
            <a:endParaRPr lang="en-US" sz="4000" dirty="0">
              <a:cs typeface="Calibri" panose="020F0502020204030204"/>
            </a:endParaRPr>
          </a:p>
        </p:txBody>
      </p:sp>
      <p:pic>
        <p:nvPicPr>
          <p:cNvPr id="15" name="Picture 14" descr="A person looking at a microscope&#10;&#10;Description automatically generated">
            <a:extLst>
              <a:ext uri="{FF2B5EF4-FFF2-40B4-BE49-F238E27FC236}">
                <a16:creationId xmlns:a16="http://schemas.microsoft.com/office/drawing/2014/main" id="{A46FB2C4-28F4-CB2D-4D4B-556AB0AE8C6F}"/>
              </a:ext>
            </a:extLst>
          </p:cNvPr>
          <p:cNvPicPr>
            <a:picLocks noChangeAspect="1"/>
          </p:cNvPicPr>
          <p:nvPr/>
        </p:nvPicPr>
        <p:blipFill>
          <a:blip r:embed="rId2"/>
          <a:stretch>
            <a:fillRect/>
          </a:stretch>
        </p:blipFill>
        <p:spPr>
          <a:xfrm>
            <a:off x="2079192" y="21239395"/>
            <a:ext cx="4982511" cy="3172609"/>
          </a:xfrm>
          <a:prstGeom prst="rect">
            <a:avLst/>
          </a:prstGeom>
        </p:spPr>
      </p:pic>
      <p:pic>
        <p:nvPicPr>
          <p:cNvPr id="16" name="Picture 15" descr="A rocky beach with trees on the side&#10;&#10;Description automatically generated">
            <a:extLst>
              <a:ext uri="{FF2B5EF4-FFF2-40B4-BE49-F238E27FC236}">
                <a16:creationId xmlns:a16="http://schemas.microsoft.com/office/drawing/2014/main" id="{9EE03485-DEFF-41C2-7E04-BBB03D98A74D}"/>
              </a:ext>
            </a:extLst>
          </p:cNvPr>
          <p:cNvPicPr>
            <a:picLocks noChangeAspect="1"/>
          </p:cNvPicPr>
          <p:nvPr/>
        </p:nvPicPr>
        <p:blipFill>
          <a:blip r:embed="rId3"/>
          <a:stretch>
            <a:fillRect/>
          </a:stretch>
        </p:blipFill>
        <p:spPr>
          <a:xfrm>
            <a:off x="7954707" y="21229580"/>
            <a:ext cx="5002635" cy="3228126"/>
          </a:xfrm>
          <a:prstGeom prst="rect">
            <a:avLst/>
          </a:prstGeom>
        </p:spPr>
      </p:pic>
      <p:sp>
        <p:nvSpPr>
          <p:cNvPr id="17" name="TextBox 16">
            <a:extLst>
              <a:ext uri="{FF2B5EF4-FFF2-40B4-BE49-F238E27FC236}">
                <a16:creationId xmlns:a16="http://schemas.microsoft.com/office/drawing/2014/main" id="{1EBD1A1F-5F16-B3E2-4733-AE2B9894E988}"/>
              </a:ext>
            </a:extLst>
          </p:cNvPr>
          <p:cNvSpPr txBox="1"/>
          <p:nvPr/>
        </p:nvSpPr>
        <p:spPr>
          <a:xfrm>
            <a:off x="8337523" y="24584730"/>
            <a:ext cx="412379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ea typeface="+mn-lt"/>
                <a:cs typeface="+mn-lt"/>
              </a:rPr>
              <a:t>Place your image subtext here</a:t>
            </a:r>
            <a:endParaRPr lang="en-US" sz="2500" dirty="0"/>
          </a:p>
        </p:txBody>
      </p:sp>
      <p:sp>
        <p:nvSpPr>
          <p:cNvPr id="21" name="Rectangle 20">
            <a:extLst>
              <a:ext uri="{FF2B5EF4-FFF2-40B4-BE49-F238E27FC236}">
                <a16:creationId xmlns:a16="http://schemas.microsoft.com/office/drawing/2014/main" id="{FD31C3AB-58E8-1427-71AB-59544CBBAAA0}"/>
              </a:ext>
            </a:extLst>
          </p:cNvPr>
          <p:cNvSpPr/>
          <p:nvPr/>
        </p:nvSpPr>
        <p:spPr>
          <a:xfrm rot="10800000" flipV="1">
            <a:off x="1282787" y="5994994"/>
            <a:ext cx="41230427" cy="1715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lumMod val="50000"/>
                </a:schemeClr>
              </a:solidFill>
              <a:cs typeface="Calibri"/>
            </a:endParaRPr>
          </a:p>
        </p:txBody>
      </p:sp>
      <p:sp>
        <p:nvSpPr>
          <p:cNvPr id="24" name="TextBox 23">
            <a:extLst>
              <a:ext uri="{FF2B5EF4-FFF2-40B4-BE49-F238E27FC236}">
                <a16:creationId xmlns:a16="http://schemas.microsoft.com/office/drawing/2014/main" id="{3E816757-A34B-D25B-46F8-468220D66B4F}"/>
              </a:ext>
            </a:extLst>
          </p:cNvPr>
          <p:cNvSpPr txBox="1"/>
          <p:nvPr/>
        </p:nvSpPr>
        <p:spPr>
          <a:xfrm>
            <a:off x="2476445" y="24584730"/>
            <a:ext cx="412379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ea typeface="+mn-lt"/>
                <a:cs typeface="+mn-lt"/>
              </a:rPr>
              <a:t>Place your image subtext here</a:t>
            </a:r>
            <a:endParaRPr lang="en-US" sz="2500" dirty="0"/>
          </a:p>
        </p:txBody>
      </p:sp>
      <p:sp>
        <p:nvSpPr>
          <p:cNvPr id="4" name="TextBox 3">
            <a:extLst>
              <a:ext uri="{FF2B5EF4-FFF2-40B4-BE49-F238E27FC236}">
                <a16:creationId xmlns:a16="http://schemas.microsoft.com/office/drawing/2014/main" id="{43A233CC-796E-8D55-3791-62FF8CF0AA7A}"/>
              </a:ext>
            </a:extLst>
          </p:cNvPr>
          <p:cNvSpPr txBox="1"/>
          <p:nvPr/>
        </p:nvSpPr>
        <p:spPr>
          <a:xfrm>
            <a:off x="1539409" y="25276532"/>
            <a:ext cx="10419618"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cs typeface="Calibri"/>
              </a:rPr>
              <a:t>SHOW WHAT YOU DID</a:t>
            </a:r>
            <a:endParaRPr lang="en-US" sz="6000" dirty="0">
              <a:solidFill>
                <a:srgbClr val="2F5496"/>
              </a:solidFill>
              <a:ea typeface="Calibri"/>
              <a:cs typeface="Calibri"/>
            </a:endParaRPr>
          </a:p>
        </p:txBody>
      </p:sp>
      <p:sp>
        <p:nvSpPr>
          <p:cNvPr id="7" name="TextBox 6">
            <a:extLst>
              <a:ext uri="{FF2B5EF4-FFF2-40B4-BE49-F238E27FC236}">
                <a16:creationId xmlns:a16="http://schemas.microsoft.com/office/drawing/2014/main" id="{AEF254E9-5F95-2F03-D904-6EEA21075446}"/>
              </a:ext>
            </a:extLst>
          </p:cNvPr>
          <p:cNvSpPr txBox="1"/>
          <p:nvPr/>
        </p:nvSpPr>
        <p:spPr>
          <a:xfrm>
            <a:off x="1669908" y="28802862"/>
            <a:ext cx="10419618" cy="10926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500" dirty="0">
                <a:solidFill>
                  <a:srgbClr val="2F5496"/>
                </a:solidFill>
                <a:cs typeface="Calibri"/>
              </a:rPr>
              <a:t>FONT AND COLORING</a:t>
            </a:r>
            <a:endParaRPr lang="en-US" sz="6500" dirty="0">
              <a:solidFill>
                <a:srgbClr val="2F5496"/>
              </a:solidFill>
            </a:endParaRPr>
          </a:p>
        </p:txBody>
      </p:sp>
      <p:sp>
        <p:nvSpPr>
          <p:cNvPr id="9" name="TextBox 8">
            <a:extLst>
              <a:ext uri="{FF2B5EF4-FFF2-40B4-BE49-F238E27FC236}">
                <a16:creationId xmlns:a16="http://schemas.microsoft.com/office/drawing/2014/main" id="{B99A3E0D-6228-CEC4-535E-A0242168EB18}"/>
              </a:ext>
            </a:extLst>
          </p:cNvPr>
          <p:cNvSpPr txBox="1"/>
          <p:nvPr/>
        </p:nvSpPr>
        <p:spPr>
          <a:xfrm>
            <a:off x="1559912" y="29785666"/>
            <a:ext cx="1146810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Limit your font choices to one or two typefaces. Add emphasis using bolded typeface, italics, and color. </a:t>
            </a:r>
            <a:endParaRPr lang="en-US" sz="4000" dirty="0"/>
          </a:p>
          <a:p>
            <a:r>
              <a:rPr lang="en-US" sz="4000" dirty="0">
                <a:ea typeface="+mn-lt"/>
                <a:cs typeface="+mn-lt"/>
              </a:rPr>
              <a:t>The range of your color choices, too, should be limited and consistent so as not to be distracting or make your text difficult to read. Let color communicate meaning (e.g. titles). Keep backgrounds clean and light so dark text can be read. Here, we have utilized gold to signify headings and blue to signify subheadings. The infographics and bullet points mirror these colors to create a cohesive aesthetic that helps unite the information.</a:t>
            </a:r>
          </a:p>
          <a:p>
            <a:endParaRPr lang="en-US" sz="4000" dirty="0">
              <a:cs typeface="Calibri"/>
            </a:endParaRPr>
          </a:p>
        </p:txBody>
      </p:sp>
      <p:pic>
        <p:nvPicPr>
          <p:cNvPr id="18" name="Picture 17" descr="A close up of a logo&#10;&#10;Description automatically generated">
            <a:extLst>
              <a:ext uri="{FF2B5EF4-FFF2-40B4-BE49-F238E27FC236}">
                <a16:creationId xmlns:a16="http://schemas.microsoft.com/office/drawing/2014/main" id="{F28EC951-B001-0DB3-A877-25016017DEA7}"/>
              </a:ext>
            </a:extLst>
          </p:cNvPr>
          <p:cNvPicPr>
            <a:picLocks noChangeAspect="1"/>
          </p:cNvPicPr>
          <p:nvPr/>
        </p:nvPicPr>
        <p:blipFill>
          <a:blip r:embed="rId4"/>
          <a:stretch>
            <a:fillRect/>
          </a:stretch>
        </p:blipFill>
        <p:spPr>
          <a:xfrm>
            <a:off x="33153428" y="2008793"/>
            <a:ext cx="7704213" cy="2988645"/>
          </a:xfrm>
          <a:prstGeom prst="rect">
            <a:avLst/>
          </a:prstGeom>
        </p:spPr>
      </p:pic>
      <p:pic>
        <p:nvPicPr>
          <p:cNvPr id="19" name="Picture 18" descr="A group of shells on sand&#10;&#10;Description automatically generated">
            <a:extLst>
              <a:ext uri="{FF2B5EF4-FFF2-40B4-BE49-F238E27FC236}">
                <a16:creationId xmlns:a16="http://schemas.microsoft.com/office/drawing/2014/main" id="{EF622D28-3569-EE56-8FD7-D5039AF8C6FA}"/>
              </a:ext>
            </a:extLst>
          </p:cNvPr>
          <p:cNvPicPr>
            <a:picLocks noChangeAspect="1"/>
          </p:cNvPicPr>
          <p:nvPr/>
        </p:nvPicPr>
        <p:blipFill>
          <a:blip r:embed="rId5"/>
          <a:stretch>
            <a:fillRect/>
          </a:stretch>
        </p:blipFill>
        <p:spPr>
          <a:xfrm>
            <a:off x="15547996" y="25274111"/>
            <a:ext cx="11949049" cy="8484078"/>
          </a:xfrm>
          <a:prstGeom prst="rect">
            <a:avLst/>
          </a:prstGeom>
        </p:spPr>
      </p:pic>
      <p:sp>
        <p:nvSpPr>
          <p:cNvPr id="22" name="TextBox 21">
            <a:extLst>
              <a:ext uri="{FF2B5EF4-FFF2-40B4-BE49-F238E27FC236}">
                <a16:creationId xmlns:a16="http://schemas.microsoft.com/office/drawing/2014/main" id="{EE15E266-1F8F-B64E-745A-5E22162FA9B1}"/>
              </a:ext>
            </a:extLst>
          </p:cNvPr>
          <p:cNvSpPr txBox="1"/>
          <p:nvPr/>
        </p:nvSpPr>
        <p:spPr>
          <a:xfrm>
            <a:off x="18466599" y="33916826"/>
            <a:ext cx="79451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ea typeface="+mn-lt"/>
                <a:cs typeface="+mn-lt"/>
              </a:rPr>
              <a:t>Place your image subtext here</a:t>
            </a:r>
            <a:endParaRPr lang="en-US" sz="3000" dirty="0"/>
          </a:p>
          <a:p>
            <a:pPr algn="l"/>
            <a:endParaRPr lang="en-US" sz="3000" dirty="0">
              <a:cs typeface="Calibri"/>
            </a:endParaRPr>
          </a:p>
        </p:txBody>
      </p:sp>
      <p:sp>
        <p:nvSpPr>
          <p:cNvPr id="25" name="TextBox 24">
            <a:extLst>
              <a:ext uri="{FF2B5EF4-FFF2-40B4-BE49-F238E27FC236}">
                <a16:creationId xmlns:a16="http://schemas.microsoft.com/office/drawing/2014/main" id="{82D967E4-7B1C-555F-DF7E-327025652073}"/>
              </a:ext>
            </a:extLst>
          </p:cNvPr>
          <p:cNvSpPr txBox="1"/>
          <p:nvPr/>
        </p:nvSpPr>
        <p:spPr>
          <a:xfrm>
            <a:off x="14819027" y="7016759"/>
            <a:ext cx="134014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Text should be sized so are larger than supplementary information. Make sure the font sizes and styles you use are readable from six feet away from the poster.</a:t>
            </a:r>
            <a:endParaRPr lang="en-US" sz="4000" dirty="0"/>
          </a:p>
          <a:p>
            <a:pPr algn="l"/>
            <a:endParaRPr lang="en-US" sz="4000" dirty="0">
              <a:cs typeface="Calibri"/>
            </a:endParaRPr>
          </a:p>
        </p:txBody>
      </p:sp>
      <p:sp>
        <p:nvSpPr>
          <p:cNvPr id="26" name="TextBox 25">
            <a:extLst>
              <a:ext uri="{FF2B5EF4-FFF2-40B4-BE49-F238E27FC236}">
                <a16:creationId xmlns:a16="http://schemas.microsoft.com/office/drawing/2014/main" id="{84EE39B2-CBD8-B2FD-61FA-757D493A5595}"/>
              </a:ext>
            </a:extLst>
          </p:cNvPr>
          <p:cNvSpPr txBox="1"/>
          <p:nvPr/>
        </p:nvSpPr>
        <p:spPr>
          <a:xfrm>
            <a:off x="14848820" y="9217401"/>
            <a:ext cx="8569965"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ea typeface="+mn-lt"/>
                <a:cs typeface="+mn-lt"/>
              </a:rPr>
              <a:t>LINES AND SPACING</a:t>
            </a:r>
            <a:endParaRPr lang="en-US" sz="6000" dirty="0">
              <a:solidFill>
                <a:srgbClr val="2F5496"/>
              </a:solidFill>
            </a:endParaRPr>
          </a:p>
        </p:txBody>
      </p:sp>
      <p:pic>
        <p:nvPicPr>
          <p:cNvPr id="27" name="Picture 26">
            <a:extLst>
              <a:ext uri="{FF2B5EF4-FFF2-40B4-BE49-F238E27FC236}">
                <a16:creationId xmlns:a16="http://schemas.microsoft.com/office/drawing/2014/main" id="{6B41A2F0-9D22-7A3E-A536-A1B697FFFF8C}"/>
              </a:ext>
            </a:extLst>
          </p:cNvPr>
          <p:cNvPicPr>
            <a:picLocks noChangeAspect="1"/>
          </p:cNvPicPr>
          <p:nvPr/>
        </p:nvPicPr>
        <p:blipFill>
          <a:blip r:embed="rId6"/>
          <a:stretch>
            <a:fillRect/>
          </a:stretch>
        </p:blipFill>
        <p:spPr>
          <a:xfrm>
            <a:off x="29713844" y="7066936"/>
            <a:ext cx="11165708" cy="9865790"/>
          </a:xfrm>
          <a:prstGeom prst="rect">
            <a:avLst/>
          </a:prstGeom>
        </p:spPr>
      </p:pic>
      <p:sp>
        <p:nvSpPr>
          <p:cNvPr id="29" name="TextBox 28">
            <a:extLst>
              <a:ext uri="{FF2B5EF4-FFF2-40B4-BE49-F238E27FC236}">
                <a16:creationId xmlns:a16="http://schemas.microsoft.com/office/drawing/2014/main" id="{6687F68F-4CFA-2419-9382-A2C1E1B9B396}"/>
              </a:ext>
            </a:extLst>
          </p:cNvPr>
          <p:cNvSpPr txBox="1"/>
          <p:nvPr/>
        </p:nvSpPr>
        <p:spPr>
          <a:xfrm>
            <a:off x="29618472" y="18805662"/>
            <a:ext cx="11733736"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Remember: while images and visuals are eye-catching and can make your poster look polished, don’t overuse images. Too many images can make a poster appear crowded and daunting to read.</a:t>
            </a:r>
            <a:endParaRPr lang="en-US" sz="4000" dirty="0"/>
          </a:p>
          <a:p>
            <a:endParaRPr lang="en-US" sz="4000" dirty="0">
              <a:ea typeface="+mn-lt"/>
              <a:cs typeface="+mn-lt"/>
            </a:endParaRPr>
          </a:p>
          <a:p>
            <a:r>
              <a:rPr lang="en-US" sz="4000" dirty="0">
                <a:ea typeface="+mn-lt"/>
                <a:cs typeface="+mn-lt"/>
              </a:rPr>
              <a:t>Be wary of copyright infringements. Images pulled from the internet are often copyrighted, so ensure that you search for images in the creative commons and use your own photos and images when possible. Visit </a:t>
            </a:r>
            <a:r>
              <a:rPr lang="en-US" sz="4000" dirty="0">
                <a:ea typeface="+mn-lt"/>
                <a:cs typeface="+mn-lt"/>
                <a:hlinkClick r:id="rId7"/>
              </a:rPr>
              <a:t>http://www.uwec.edu/copyright/index.htm</a:t>
            </a:r>
            <a:r>
              <a:rPr lang="en-US" sz="4000" dirty="0">
                <a:ea typeface="+mn-lt"/>
                <a:cs typeface="+mn-lt"/>
              </a:rPr>
              <a:t> to learn more about copyright policies and laws.</a:t>
            </a:r>
            <a:endParaRPr lang="en-US" sz="4000" dirty="0"/>
          </a:p>
          <a:p>
            <a:endParaRPr lang="en-US" sz="4000" dirty="0">
              <a:cs typeface="Calibri"/>
            </a:endParaRPr>
          </a:p>
          <a:p>
            <a:pPr algn="l"/>
            <a:endParaRPr lang="en-US" sz="4000" dirty="0">
              <a:cs typeface="Calibri"/>
            </a:endParaRPr>
          </a:p>
        </p:txBody>
      </p:sp>
      <p:sp>
        <p:nvSpPr>
          <p:cNvPr id="31" name="TextBox 30">
            <a:extLst>
              <a:ext uri="{FF2B5EF4-FFF2-40B4-BE49-F238E27FC236}">
                <a16:creationId xmlns:a16="http://schemas.microsoft.com/office/drawing/2014/main" id="{65A2337C-F658-1740-5EF5-8C0B6AA9965B}"/>
              </a:ext>
            </a:extLst>
          </p:cNvPr>
          <p:cNvSpPr txBox="1"/>
          <p:nvPr/>
        </p:nvSpPr>
        <p:spPr>
          <a:xfrm>
            <a:off x="29703456" y="26899603"/>
            <a:ext cx="746653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The file name you choose MUST begin with your UW-</a:t>
            </a:r>
            <a:r>
              <a:rPr lang="en-US" sz="4000" dirty="0" err="1">
                <a:ea typeface="+mn-lt"/>
                <a:cs typeface="+mn-lt"/>
              </a:rPr>
              <a:t>Eau</a:t>
            </a:r>
            <a:r>
              <a:rPr lang="en-US" sz="4000" dirty="0">
                <a:ea typeface="+mn-lt"/>
                <a:cs typeface="+mn-lt"/>
              </a:rPr>
              <a:t> Claire username.</a:t>
            </a:r>
            <a:endParaRPr lang="en-US" sz="4000" dirty="0"/>
          </a:p>
          <a:p>
            <a:pPr marL="285750" indent="-285750">
              <a:buFont typeface="Arial"/>
              <a:buChar char="•"/>
            </a:pPr>
            <a:r>
              <a:rPr lang="en-US" sz="4000" dirty="0">
                <a:ea typeface="+mn-lt"/>
                <a:cs typeface="+mn-lt"/>
              </a:rPr>
              <a:t>Format: username.ppt </a:t>
            </a:r>
            <a:endParaRPr lang="en-US" sz="4000" dirty="0"/>
          </a:p>
          <a:p>
            <a:pPr marL="285750" indent="-285750">
              <a:buFont typeface="Arial"/>
              <a:buChar char="•"/>
            </a:pPr>
            <a:r>
              <a:rPr lang="en-US" sz="4000" dirty="0">
                <a:ea typeface="+mn-lt"/>
                <a:cs typeface="+mn-lt"/>
              </a:rPr>
              <a:t>include the four-letter .pptx file extension</a:t>
            </a:r>
            <a:endParaRPr lang="en-US" sz="4000" dirty="0"/>
          </a:p>
          <a:p>
            <a:pPr marL="285750" indent="-285750">
              <a:buFont typeface="Arial"/>
              <a:buChar char="•"/>
            </a:pPr>
            <a:r>
              <a:rPr lang="en-US" sz="4000" dirty="0">
                <a:ea typeface="+mn-lt"/>
                <a:cs typeface="+mn-lt"/>
              </a:rPr>
              <a:t>Example: leiszgj.pptx</a:t>
            </a:r>
            <a:endParaRPr lang="en-US" sz="4000" dirty="0"/>
          </a:p>
        </p:txBody>
      </p:sp>
      <p:sp>
        <p:nvSpPr>
          <p:cNvPr id="33" name="TextBox 32">
            <a:extLst>
              <a:ext uri="{FF2B5EF4-FFF2-40B4-BE49-F238E27FC236}">
                <a16:creationId xmlns:a16="http://schemas.microsoft.com/office/drawing/2014/main" id="{8B4B5A33-28E4-0A80-DB63-365E92E8BC1F}"/>
              </a:ext>
            </a:extLst>
          </p:cNvPr>
          <p:cNvSpPr txBox="1"/>
          <p:nvPr/>
        </p:nvSpPr>
        <p:spPr>
          <a:xfrm>
            <a:off x="29749263" y="33428219"/>
            <a:ext cx="746653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To submit and manage your poster requests, visit </a:t>
            </a:r>
            <a:r>
              <a:rPr lang="en-US" sz="4000" dirty="0">
                <a:ea typeface="+mn-lt"/>
                <a:cs typeface="+mn-lt"/>
                <a:hlinkClick r:id="rId8"/>
              </a:rPr>
              <a:t>http://poster.apps.uwec.edu</a:t>
            </a:r>
            <a:r>
              <a:rPr lang="en-US" sz="4000" dirty="0">
                <a:ea typeface="+mn-lt"/>
                <a:cs typeface="+mn-lt"/>
              </a:rPr>
              <a:t>.</a:t>
            </a:r>
            <a:endParaRPr lang="en-US" sz="4000" dirty="0"/>
          </a:p>
        </p:txBody>
      </p:sp>
      <p:pic>
        <p:nvPicPr>
          <p:cNvPr id="34" name="Picture 33" descr="A close up of a pole&#10;&#10;Description automatically generated">
            <a:extLst>
              <a:ext uri="{FF2B5EF4-FFF2-40B4-BE49-F238E27FC236}">
                <a16:creationId xmlns:a16="http://schemas.microsoft.com/office/drawing/2014/main" id="{C9AE7D32-23E6-EF02-27CC-0D3CA7AE0715}"/>
              </a:ext>
            </a:extLst>
          </p:cNvPr>
          <p:cNvPicPr>
            <a:picLocks noChangeAspect="1"/>
          </p:cNvPicPr>
          <p:nvPr/>
        </p:nvPicPr>
        <p:blipFill>
          <a:blip r:embed="rId9"/>
          <a:stretch>
            <a:fillRect/>
          </a:stretch>
        </p:blipFill>
        <p:spPr>
          <a:xfrm>
            <a:off x="37243437" y="27345672"/>
            <a:ext cx="4460426" cy="6661646"/>
          </a:xfrm>
          <a:prstGeom prst="rect">
            <a:avLst/>
          </a:prstGeom>
        </p:spPr>
      </p:pic>
      <p:sp>
        <p:nvSpPr>
          <p:cNvPr id="35" name="TextBox 34">
            <a:extLst>
              <a:ext uri="{FF2B5EF4-FFF2-40B4-BE49-F238E27FC236}">
                <a16:creationId xmlns:a16="http://schemas.microsoft.com/office/drawing/2014/main" id="{EFE61579-F59A-CD62-575E-DA5AA2D4BC08}"/>
              </a:ext>
            </a:extLst>
          </p:cNvPr>
          <p:cNvSpPr txBox="1"/>
          <p:nvPr/>
        </p:nvSpPr>
        <p:spPr>
          <a:xfrm>
            <a:off x="37178629" y="34425537"/>
            <a:ext cx="46198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ea typeface="+mn-lt"/>
                <a:cs typeface="+mn-lt"/>
              </a:rPr>
              <a:t>Place your image subtext here</a:t>
            </a:r>
            <a:endParaRPr lang="en-US" sz="3000" dirty="0"/>
          </a:p>
        </p:txBody>
      </p:sp>
      <p:sp>
        <p:nvSpPr>
          <p:cNvPr id="36" name="TextBox 35">
            <a:extLst>
              <a:ext uri="{FF2B5EF4-FFF2-40B4-BE49-F238E27FC236}">
                <a16:creationId xmlns:a16="http://schemas.microsoft.com/office/drawing/2014/main" id="{EB64B8E1-52B1-E14D-3876-7ECF32FDCBE9}"/>
              </a:ext>
            </a:extLst>
          </p:cNvPr>
          <p:cNvSpPr txBox="1"/>
          <p:nvPr/>
        </p:nvSpPr>
        <p:spPr>
          <a:xfrm>
            <a:off x="14813829" y="10754052"/>
            <a:ext cx="1340147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Avoid centering all your information. This can decrease readability and create a visually unappealing poster. Also keep in mind the overall picture and the way your want your viewers’ eyes to move across the poster.</a:t>
            </a:r>
          </a:p>
          <a:p>
            <a:endParaRPr lang="en-US" sz="4000" dirty="0">
              <a:cs typeface="Calibri"/>
            </a:endParaRPr>
          </a:p>
        </p:txBody>
      </p:sp>
      <p:sp>
        <p:nvSpPr>
          <p:cNvPr id="37" name="TextBox 36">
            <a:extLst>
              <a:ext uri="{FF2B5EF4-FFF2-40B4-BE49-F238E27FC236}">
                <a16:creationId xmlns:a16="http://schemas.microsoft.com/office/drawing/2014/main" id="{88F12330-57A8-0922-E41B-98C70E92B90D}"/>
              </a:ext>
            </a:extLst>
          </p:cNvPr>
          <p:cNvSpPr txBox="1"/>
          <p:nvPr/>
        </p:nvSpPr>
        <p:spPr>
          <a:xfrm>
            <a:off x="14851766" y="13694098"/>
            <a:ext cx="10093965" cy="10926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500" dirty="0">
                <a:solidFill>
                  <a:srgbClr val="BF9000"/>
                </a:solidFill>
                <a:ea typeface="+mn-lt"/>
                <a:cs typeface="+mn-lt"/>
              </a:rPr>
              <a:t>HELPFUL INFORMATION</a:t>
            </a:r>
            <a:endParaRPr lang="en-US" sz="6500" dirty="0">
              <a:solidFill>
                <a:srgbClr val="BF9000"/>
              </a:solidFill>
            </a:endParaRPr>
          </a:p>
        </p:txBody>
      </p:sp>
      <p:sp>
        <p:nvSpPr>
          <p:cNvPr id="38" name="TextBox 37">
            <a:extLst>
              <a:ext uri="{FF2B5EF4-FFF2-40B4-BE49-F238E27FC236}">
                <a16:creationId xmlns:a16="http://schemas.microsoft.com/office/drawing/2014/main" id="{D6D50243-B12A-9C7B-7641-85A516258DD7}"/>
              </a:ext>
            </a:extLst>
          </p:cNvPr>
          <p:cNvSpPr txBox="1"/>
          <p:nvPr/>
        </p:nvSpPr>
        <p:spPr>
          <a:xfrm>
            <a:off x="14854713" y="14714069"/>
            <a:ext cx="13763902"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ea typeface="+mn-lt"/>
                <a:cs typeface="+mn-lt"/>
              </a:rPr>
              <a:t>BASIC POSTER DESIGN GUIDELINES</a:t>
            </a:r>
            <a:endParaRPr lang="en-US" sz="6000" dirty="0">
              <a:solidFill>
                <a:srgbClr val="2F5496"/>
              </a:solidFill>
            </a:endParaRPr>
          </a:p>
        </p:txBody>
      </p:sp>
      <p:sp>
        <p:nvSpPr>
          <p:cNvPr id="39" name="TextBox 38">
            <a:extLst>
              <a:ext uri="{FF2B5EF4-FFF2-40B4-BE49-F238E27FC236}">
                <a16:creationId xmlns:a16="http://schemas.microsoft.com/office/drawing/2014/main" id="{F9F5421E-8AE9-D313-7D3D-64ED22E0F71E}"/>
              </a:ext>
            </a:extLst>
          </p:cNvPr>
          <p:cNvSpPr txBox="1"/>
          <p:nvPr/>
        </p:nvSpPr>
        <p:spPr>
          <a:xfrm>
            <a:off x="14840195" y="16374776"/>
            <a:ext cx="13401475"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4000" dirty="0">
                <a:ea typeface="+mn-lt"/>
                <a:cs typeface="+mn-lt"/>
              </a:rPr>
              <a:t>Sketch out your design on paper.</a:t>
            </a:r>
            <a:endParaRPr lang="en-US" sz="4000" dirty="0">
              <a:ea typeface="Calibri"/>
              <a:cs typeface="Calibri"/>
            </a:endParaRPr>
          </a:p>
          <a:p>
            <a:pPr marL="742950" lvl="1" indent="-285750">
              <a:buFont typeface="Arial"/>
              <a:buChar char="•"/>
            </a:pPr>
            <a:r>
              <a:rPr lang="en-US" sz="4000" dirty="0">
                <a:ea typeface="+mn-lt"/>
                <a:cs typeface="+mn-lt"/>
              </a:rPr>
              <a:t>Use sans serif fonts for titles. Arial or Helvetica work well. Use serif fonts for body copy. Times New Roman, Palatino, or Garamond work well.</a:t>
            </a:r>
            <a:endParaRPr lang="en-US" sz="4000" dirty="0">
              <a:ea typeface="Calibri" panose="020F0502020204030204"/>
              <a:cs typeface="Calibri" panose="020F0502020204030204"/>
            </a:endParaRPr>
          </a:p>
          <a:p>
            <a:pPr marL="742950" lvl="1" indent="-285750">
              <a:buFont typeface="Arial"/>
              <a:buChar char="•"/>
            </a:pPr>
            <a:r>
              <a:rPr lang="en-US" sz="4000" dirty="0">
                <a:ea typeface="+mn-lt"/>
                <a:cs typeface="+mn-lt"/>
              </a:rPr>
              <a:t>Suggested font sizes:</a:t>
            </a:r>
            <a:endParaRPr lang="en-US" sz="4000" dirty="0">
              <a:ea typeface="Calibri" panose="020F0502020204030204"/>
              <a:cs typeface="Calibri" panose="020F0502020204030204"/>
            </a:endParaRPr>
          </a:p>
          <a:p>
            <a:pPr marL="1200150" lvl="2" indent="-285750">
              <a:buFont typeface="Arial"/>
              <a:buChar char="•"/>
            </a:pPr>
            <a:r>
              <a:rPr lang="en-US" sz="4000" dirty="0">
                <a:ea typeface="+mn-lt"/>
                <a:cs typeface="+mn-lt"/>
              </a:rPr>
              <a:t>Title: 72-150 points</a:t>
            </a:r>
            <a:endParaRPr lang="en-US" sz="4000" dirty="0">
              <a:ea typeface="Calibri" panose="020F0502020204030204"/>
              <a:cs typeface="Calibri" panose="020F0502020204030204"/>
            </a:endParaRPr>
          </a:p>
          <a:p>
            <a:pPr marL="1200150" lvl="2" indent="-285750">
              <a:buFont typeface="Arial"/>
              <a:buChar char="•"/>
            </a:pPr>
            <a:r>
              <a:rPr lang="en-US" sz="4000" dirty="0">
                <a:ea typeface="+mn-lt"/>
                <a:cs typeface="+mn-lt"/>
              </a:rPr>
              <a:t>Subheads: -60 points</a:t>
            </a:r>
            <a:endParaRPr lang="en-US" sz="4000" dirty="0">
              <a:ea typeface="Calibri" panose="020F0502020204030204"/>
              <a:cs typeface="Calibri" panose="020F0502020204030204"/>
            </a:endParaRPr>
          </a:p>
          <a:p>
            <a:pPr marL="1200150" lvl="2" indent="-285750">
              <a:buFont typeface="Arial"/>
              <a:buChar char="•"/>
            </a:pPr>
            <a:r>
              <a:rPr lang="en-US" sz="4000" dirty="0">
                <a:ea typeface="+mn-lt"/>
                <a:cs typeface="+mn-lt"/>
              </a:rPr>
              <a:t>Body Text: -24 points</a:t>
            </a:r>
            <a:endParaRPr lang="en-US" sz="4000" dirty="0">
              <a:ea typeface="Calibri" panose="020F0502020204030204"/>
              <a:cs typeface="Calibri" panose="020F0502020204030204"/>
            </a:endParaRPr>
          </a:p>
          <a:p>
            <a:pPr marL="742950" lvl="1" indent="-285750">
              <a:buFont typeface="Arial"/>
              <a:buChar char="•"/>
            </a:pPr>
            <a:r>
              <a:rPr lang="en-US" sz="4000" dirty="0">
                <a:ea typeface="+mn-lt"/>
                <a:cs typeface="+mn-lt"/>
              </a:rPr>
              <a:t>Use color to unify your poster. Keep contrast high between foreground elements and background. Do not overuse color.</a:t>
            </a:r>
            <a:endParaRPr lang="en-US" sz="4000" dirty="0">
              <a:ea typeface="Calibri" panose="020F0502020204030204"/>
              <a:cs typeface="Calibri" panose="020F0502020204030204"/>
            </a:endParaRPr>
          </a:p>
          <a:p>
            <a:pPr marL="742950" lvl="1" indent="-285750">
              <a:buFont typeface="Arial"/>
              <a:buChar char="•"/>
            </a:pPr>
            <a:r>
              <a:rPr lang="en-US" sz="4000" dirty="0">
                <a:ea typeface="+mn-lt"/>
                <a:cs typeface="+mn-lt"/>
              </a:rPr>
              <a:t>Determine a logical sequence to your material.</a:t>
            </a:r>
            <a:endParaRPr lang="en-US" sz="4000" dirty="0">
              <a:ea typeface="Calibri" panose="020F0502020204030204"/>
              <a:cs typeface="Calibri" panose="020F0502020204030204"/>
            </a:endParaRPr>
          </a:p>
          <a:p>
            <a:pPr marL="742950" lvl="1" indent="-285750">
              <a:buFont typeface="Arial"/>
              <a:buChar char="•"/>
            </a:pPr>
            <a:r>
              <a:rPr lang="en-US" sz="4000" dirty="0">
                <a:ea typeface="+mn-lt"/>
                <a:cs typeface="+mn-lt"/>
              </a:rPr>
              <a:t>Edit carefully. Make sure every word and design element adds to your communication</a:t>
            </a:r>
            <a:endParaRPr lang="en-US" sz="4000" dirty="0">
              <a:ea typeface="Calibri" panose="020F0502020204030204"/>
              <a:cs typeface="Calibri" panose="020F0502020204030204"/>
            </a:endParaRPr>
          </a:p>
          <a:p>
            <a:pPr marL="742950" lvl="1" indent="-285750">
              <a:buFont typeface="Arial"/>
              <a:buChar char="•"/>
            </a:pPr>
            <a:r>
              <a:rPr lang="en-US" sz="4000" dirty="0">
                <a:ea typeface="+mn-lt"/>
                <a:cs typeface="+mn-lt"/>
              </a:rPr>
              <a:t>Proof everything carefully</a:t>
            </a:r>
            <a:endParaRPr lang="en-US" sz="4000" dirty="0">
              <a:ea typeface="Calibri" panose="020F0502020204030204"/>
              <a:cs typeface="Calibri" panose="020F0502020204030204"/>
            </a:endParaRPr>
          </a:p>
        </p:txBody>
      </p:sp>
      <p:sp>
        <p:nvSpPr>
          <p:cNvPr id="3" name="Rectangle 2">
            <a:extLst>
              <a:ext uri="{FF2B5EF4-FFF2-40B4-BE49-F238E27FC236}">
                <a16:creationId xmlns:a16="http://schemas.microsoft.com/office/drawing/2014/main" id="{C58958C3-5830-A96C-F012-E164AA4366A5}"/>
              </a:ext>
            </a:extLst>
          </p:cNvPr>
          <p:cNvSpPr/>
          <p:nvPr/>
        </p:nvSpPr>
        <p:spPr>
          <a:xfrm rot="5400000">
            <a:off x="14127932" y="20666320"/>
            <a:ext cx="29212599" cy="13324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lumMod val="50000"/>
                </a:schemeClr>
              </a:solidFill>
              <a:cs typeface="Calibri"/>
            </a:endParaRPr>
          </a:p>
        </p:txBody>
      </p:sp>
      <p:sp>
        <p:nvSpPr>
          <p:cNvPr id="41" name="Rectangle 40">
            <a:extLst>
              <a:ext uri="{FF2B5EF4-FFF2-40B4-BE49-F238E27FC236}">
                <a16:creationId xmlns:a16="http://schemas.microsoft.com/office/drawing/2014/main" id="{43D1AEF2-C900-13A3-40B6-7D383B2A5836}"/>
              </a:ext>
            </a:extLst>
          </p:cNvPr>
          <p:cNvSpPr/>
          <p:nvPr/>
        </p:nvSpPr>
        <p:spPr>
          <a:xfrm rot="5400000" flipV="1">
            <a:off x="6420847" y="5080591"/>
            <a:ext cx="561399" cy="1280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lumMod val="50000"/>
                </a:schemeClr>
              </a:solidFill>
              <a:cs typeface="Calibri"/>
            </a:endParaRPr>
          </a:p>
        </p:txBody>
      </p:sp>
      <p:sp>
        <p:nvSpPr>
          <p:cNvPr id="42" name="TextBox 41">
            <a:extLst>
              <a:ext uri="{FF2B5EF4-FFF2-40B4-BE49-F238E27FC236}">
                <a16:creationId xmlns:a16="http://schemas.microsoft.com/office/drawing/2014/main" id="{E878B137-0BC7-8C12-B9E4-44619C168B66}"/>
              </a:ext>
            </a:extLst>
          </p:cNvPr>
          <p:cNvSpPr txBox="1"/>
          <p:nvPr/>
        </p:nvSpPr>
        <p:spPr>
          <a:xfrm>
            <a:off x="29609848" y="17751799"/>
            <a:ext cx="8569965"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ea typeface="+mn-lt"/>
                <a:cs typeface="+mn-lt"/>
              </a:rPr>
              <a:t>USE OF IMAGES</a:t>
            </a:r>
            <a:endParaRPr lang="en-US" sz="6000" dirty="0">
              <a:solidFill>
                <a:srgbClr val="2F5496"/>
              </a:solidFill>
            </a:endParaRPr>
          </a:p>
        </p:txBody>
      </p:sp>
      <p:sp>
        <p:nvSpPr>
          <p:cNvPr id="43" name="TextBox 42">
            <a:extLst>
              <a:ext uri="{FF2B5EF4-FFF2-40B4-BE49-F238E27FC236}">
                <a16:creationId xmlns:a16="http://schemas.microsoft.com/office/drawing/2014/main" id="{E3150BFE-F960-CA8D-23EC-16A787D103E5}"/>
              </a:ext>
            </a:extLst>
          </p:cNvPr>
          <p:cNvSpPr txBox="1"/>
          <p:nvPr/>
        </p:nvSpPr>
        <p:spPr>
          <a:xfrm>
            <a:off x="29696934" y="25763685"/>
            <a:ext cx="10398765"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ea typeface="+mn-lt"/>
                <a:cs typeface="+mn-lt"/>
              </a:rPr>
              <a:t>HOW TO NAME YOUR FILE</a:t>
            </a:r>
            <a:endParaRPr lang="en-US" sz="6000" dirty="0">
              <a:solidFill>
                <a:srgbClr val="2F5496"/>
              </a:solidFill>
            </a:endParaRPr>
          </a:p>
        </p:txBody>
      </p:sp>
      <p:sp>
        <p:nvSpPr>
          <p:cNvPr id="44" name="TextBox 43">
            <a:extLst>
              <a:ext uri="{FF2B5EF4-FFF2-40B4-BE49-F238E27FC236}">
                <a16:creationId xmlns:a16="http://schemas.microsoft.com/office/drawing/2014/main" id="{2F319F77-518E-5026-5185-F5E09817D26F}"/>
              </a:ext>
            </a:extLst>
          </p:cNvPr>
          <p:cNvSpPr txBox="1"/>
          <p:nvPr/>
        </p:nvSpPr>
        <p:spPr>
          <a:xfrm>
            <a:off x="29653389" y="31424258"/>
            <a:ext cx="7350766" cy="19389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rgbClr val="2F5496"/>
                </a:solidFill>
                <a:ea typeface="+mn-lt"/>
                <a:cs typeface="+mn-lt"/>
              </a:rPr>
              <a:t>HOW TO PRINT YOUR POSTER</a:t>
            </a:r>
            <a:endParaRPr lang="en-US" sz="6000" dirty="0">
              <a:solidFill>
                <a:srgbClr val="2F5496"/>
              </a:solidFill>
            </a:endParaRPr>
          </a:p>
        </p:txBody>
      </p:sp>
      <p:sp>
        <p:nvSpPr>
          <p:cNvPr id="45" name="TextBox 44">
            <a:extLst>
              <a:ext uri="{FF2B5EF4-FFF2-40B4-BE49-F238E27FC236}">
                <a16:creationId xmlns:a16="http://schemas.microsoft.com/office/drawing/2014/main" id="{BB223CFF-618B-9F2A-258D-58C5808E0E61}"/>
              </a:ext>
            </a:extLst>
          </p:cNvPr>
          <p:cNvSpPr txBox="1"/>
          <p:nvPr/>
        </p:nvSpPr>
        <p:spPr>
          <a:xfrm>
            <a:off x="1539408" y="28716417"/>
            <a:ext cx="10419618" cy="10926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500" dirty="0">
                <a:solidFill>
                  <a:srgbClr val="BF9000"/>
                </a:solidFill>
                <a:cs typeface="Calibri"/>
              </a:rPr>
              <a:t>BALANCE THE ELEMENTS</a:t>
            </a:r>
            <a:endParaRPr lang="en-US" sz="6500" dirty="0">
              <a:solidFill>
                <a:srgbClr val="BF9000"/>
              </a:solidFill>
              <a:ea typeface="Calibri"/>
              <a:cs typeface="Calibri"/>
            </a:endParaRPr>
          </a:p>
        </p:txBody>
      </p:sp>
      <p:sp>
        <p:nvSpPr>
          <p:cNvPr id="46" name="TextBox 45">
            <a:extLst>
              <a:ext uri="{FF2B5EF4-FFF2-40B4-BE49-F238E27FC236}">
                <a16:creationId xmlns:a16="http://schemas.microsoft.com/office/drawing/2014/main" id="{ADE4E340-BBF7-747C-E6B7-9D222461BCB7}"/>
              </a:ext>
            </a:extLst>
          </p:cNvPr>
          <p:cNvSpPr txBox="1"/>
          <p:nvPr/>
        </p:nvSpPr>
        <p:spPr>
          <a:xfrm>
            <a:off x="1559912" y="26389323"/>
            <a:ext cx="120777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You can illustrate your process and findings using visuals, such as illustrations, tables, graphs, charts, diagrams, or photos. Make sure to give any image subtext.</a:t>
            </a:r>
            <a:endParaRPr lang="en-US" dirty="0"/>
          </a:p>
        </p:txBody>
      </p:sp>
      <p:sp>
        <p:nvSpPr>
          <p:cNvPr id="28" name="Rectangle 27">
            <a:extLst>
              <a:ext uri="{FF2B5EF4-FFF2-40B4-BE49-F238E27FC236}">
                <a16:creationId xmlns:a16="http://schemas.microsoft.com/office/drawing/2014/main" id="{1E6D8BE3-3CE0-69E8-5452-8BD9A6CE26DF}"/>
              </a:ext>
            </a:extLst>
          </p:cNvPr>
          <p:cNvSpPr/>
          <p:nvPr/>
        </p:nvSpPr>
        <p:spPr>
          <a:xfrm rot="5400000">
            <a:off x="-458925" y="20622777"/>
            <a:ext cx="29212599" cy="13324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2">
                  <a:lumMod val="50000"/>
                </a:schemeClr>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632</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Creapeau, Lindsey J</dc:creator>
  <cp:lastModifiedBy>Creapeau, Lindsey J</cp:lastModifiedBy>
  <cp:revision>552</cp:revision>
  <dcterms:created xsi:type="dcterms:W3CDTF">2023-09-14T16:34:05Z</dcterms:created>
  <dcterms:modified xsi:type="dcterms:W3CDTF">2023-10-03T18:18:36Z</dcterms:modified>
</cp:coreProperties>
</file>